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68" r:id="rId2"/>
    <p:sldId id="272" r:id="rId3"/>
    <p:sldId id="287" r:id="rId4"/>
    <p:sldId id="288" r:id="rId5"/>
    <p:sldId id="269" r:id="rId6"/>
    <p:sldId id="274" r:id="rId7"/>
    <p:sldId id="286" r:id="rId8"/>
    <p:sldId id="270" r:id="rId9"/>
    <p:sldId id="257" r:id="rId10"/>
    <p:sldId id="273" r:id="rId11"/>
    <p:sldId id="275" r:id="rId12"/>
    <p:sldId id="276" r:id="rId13"/>
    <p:sldId id="277" r:id="rId14"/>
    <p:sldId id="285" r:id="rId15"/>
    <p:sldId id="279" r:id="rId16"/>
    <p:sldId id="280" r:id="rId17"/>
    <p:sldId id="282" r:id="rId18"/>
    <p:sldId id="266" r:id="rId19"/>
    <p:sldId id="283" r:id="rId20"/>
    <p:sldId id="28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72C4"/>
    <a:srgbClr val="EBA7EF"/>
    <a:srgbClr val="F6B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14"/>
    <p:restoredTop sz="67944"/>
  </p:normalViewPr>
  <p:slideViewPr>
    <p:cSldViewPr snapToGrid="0" snapToObjects="1">
      <p:cViewPr varScale="1">
        <p:scale>
          <a:sx n="78" d="100"/>
          <a:sy n="78" d="100"/>
        </p:scale>
        <p:origin x="2280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gif>
</file>

<file path=ppt/media/image3.png>
</file>

<file path=ppt/media/image4.png>
</file>

<file path=ppt/media/image5.pn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88FA2-08DF-7449-97D7-D020B40F818C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658BF-96AA-BE4E-8F35-96CD32D9C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35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news.joins.com/article/8979334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www.bench87.com/#!/content/46?id=46" TargetMode="External"/><Relationship Id="rId5" Type="http://schemas.openxmlformats.org/officeDocument/2006/relationships/hyperlink" Target="https://banksalad.com/contents/%EB%B8%94%EB%A1%9D%EC%B2%B4%EC%9D%B8-%EA%B0%9C%EB%85%90-%EC%99%84%EB%B2%BD-%EC%A0%95%EB%A6%AC-dh1do" TargetMode="External"/><Relationship Id="rId4" Type="http://schemas.openxmlformats.org/officeDocument/2006/relationships/hyperlink" Target="https://home.kepco.co.kr/kepco/KO/C/htmlView/KOCDHP00202.do?menuCd=FN05030502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53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트랜잭션 데이터를 분산 처리해 초당 트랜잭션 처리량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높이는 아이디어이다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Main-chain, Root-chain)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이더리움의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경우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한계가 존재하므로 네트워크 참여자들이 실시간으로 정보를 상호 교환하기 어렵다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체인과 별개로 동작하는 다른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Plasma-chain)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구성하고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체인의 트랜잭션을 분담해 처리한다면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높일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실시간 정보 처리 및 빠른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지연 없는 서비스 제공을 위해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 구성을 채택했다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714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ZK</a:t>
            </a:r>
          </a:p>
          <a:p>
            <a:endParaRPr lang="en-US" dirty="0"/>
          </a:p>
          <a:p>
            <a:r>
              <a:rPr lang="en-US" dirty="0"/>
              <a:t>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868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PPDL(Privacy-Preserving Deep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모델을 분산 환경에서 학습하고 추론할 수 있는 모델이다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연합 학습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FL, Federated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이라고도 하는 이 기술은 한 주체가 데이터를 수집해 모델을 학습시키는 방식이 아니라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데이터가 저장된 곳으로 모델을 전송한 후 모델 업데이트를 위한 정보를 수집한다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전송하는 주체를 서버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받아 훈련을 수행하는 주체를 클라이언트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 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전송되는 최초의 모델을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마스터 모델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이라고 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클라이언트는 마스터 모델을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전송받아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저마다의 데이터로 학습하고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업데이트 정보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가중치의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변화량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서버로 전송한다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서버는 업데이트 내역을 모아 마스터 모델을 업데이트한다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반복하면서 정확도를 높인다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과정에서 데이터는 전혀 외부에 노출되지 않으므로 클라이언트 개개인의 데이터 프라이버시를 보장할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[16].</a:t>
            </a:r>
          </a:p>
          <a:p>
            <a:r>
              <a:rPr lang="ko-KR" altLang="en-US" dirty="0"/>
              <a:t/>
            </a:r>
            <a:br>
              <a:rPr lang="ko-KR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640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PPDL-chain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주 기능을 담당하는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체인과는 별개의 독립적인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블록체인이므로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PPDL-chain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정보를 활용하기 위해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체인과 상호운용성을 제공할 장치가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릴레이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relay)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구조를 차용했다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릴레이는 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읽기와 검증을 수행하는 블록체인상에 구현된 시스템이다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[21].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12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유동성이 없는 환경에서도 거래가 가능하게 하는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ERC20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토큰 거래를 제공하는 프로토콜이다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기존의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거래에는 구매자와 판매자가 반드시 한 쌍 존재해야 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이들의 희망 매매가격이 일치하는 경우에만 거래가 성사되었다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유니스왑에서는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유동성 공급자와 구매자만이 존재한다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구매자는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토큰으로 교환하거나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토큰을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교환하는 행위를 판매자 없이도 행할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풀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이라는 개념 덕분인데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풀은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확보하고 있는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컨트랙트이며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 풀은 토큰을 확보하고 있는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간주 가능하다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토큰으로 교환하고자 하는 구매자는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풀에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전송하고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프로토콜에 의해 계산된 양의 토큰을 받는다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반대의 경우도 유사하다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유동성 공급자는 거래로 인해 발생할 수 있는 풀의 불균형을 조율한다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대가로 유동성 공급자는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0.3%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거래 수수료를 취한다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아래의 그림들은 이해를 돕기 위해 거래 수수료를 제외한 값을 기재했다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9380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49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에너지 거래 플랫폼의 활성화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시스템의 거래는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zk-ERC20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로 명명하는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익명화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토큰에 기반한다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영지식증명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기술로 거래 참여자와 내역을 숨겨 거래를 완전히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익명화할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본 시스템은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PPDL(Privacy-Preserving Deep Learning)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을 적용해 종래의 스마트 전력 계량기 등으로부터 발생할 수 있는 데이터 프라이버시 문제를 해결한다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이를 통해 공급자와 소비자 양 측의 프라이버시를 보장함으로써 개인정보 유출의 우려를 잠식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마켓 참여의 장벽을 크게 낮춘다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  <a:p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거래와 실시간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전력망에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기반해 소비자는 가장 값싼 전기를 탐색 구매할 수 있으며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공급자는 잉여 전력 유지보수 비용을 절감할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중간 거래 비용을 획기적으로 줄일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통합된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유니스왑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프로토콜은 에너지 거래에 대한 유동성 및 신뢰성을 높여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에너지 거래에 회의적인 사용자에게도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유인책을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제공한다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  <a:p>
            <a:endParaRPr lang="en-US" dirty="0"/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신재생 에너지 병목현상 해소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현재 신재생 에너지 분야의 가장 큰 문제점은 전력 계통 부족으로 인한 병목현상이다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이는 전력 계통 연결이 잘 되어있는 도심지역과 달리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태양광 발전이 비교적 수월한 농촌 지역들은 전력 계통이 턱없이 부족하기에 발생하는 문제이다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</a:p>
          <a:p>
            <a:endParaRPr lang="en-US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시스템은 실시간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전력망과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거래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공급망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효율 계산 모델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등의 서비스로 재생 에너지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간헐성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문제를 해결해 효율을 증대시킨다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[13].</a:t>
            </a:r>
          </a:p>
          <a:p>
            <a:endParaRPr lang="en-US" dirty="0"/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플랫폼 활용을 통한 부가가치 창출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시스템에서 제공하는 서비스로서의 추론은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신사업모델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확산의 기반이 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분석된 정보가 소비자에게 실시간으로 전달돼야 진정한 스마트 그리드가 구현되기 때문에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이러한 사업의 확산 및 보조는 매우 중요하다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[15].</a:t>
            </a:r>
          </a:p>
          <a:p>
            <a:endParaRPr lang="en-US" altLang="ko-KR" dirty="0">
              <a:solidFill>
                <a:srgbClr val="24292E"/>
              </a:solidFill>
              <a:latin typeface="-apple-system"/>
            </a:endParaRPr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스마트 그리드 활성화</a:t>
            </a:r>
            <a:endParaRPr lang="en-US" altLang="ko-KR" b="1" dirty="0">
              <a:solidFill>
                <a:srgbClr val="24292E"/>
              </a:solidFill>
              <a:latin typeface="-apple-system"/>
            </a:endParaRP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이로써 기존 플랫폼이 가지는 한계를 극복하고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더 많은 사용자의 참여를 유도하고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부가가치를 창출함으로써 스마트 그리드의 활성화에 기여할 것으로 기대한다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2796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8078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28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5137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지금까지의 전력망은 발전소와 소비자를 연결하는 것에 중점을 두었다면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그리드는 기존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양방향 정보교환을 더해 데이터 활용을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가령 급격한 전기 소비 증가에 대비하기 위해 실제 생산하는 전기량을 항상 소비량보다 많게 유지하고자 하는데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공급 예비율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너무 높으면 에너지가 낭비된다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그리드에서는 데이터에 기반한 효율적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안정적인 전력 공급 및 수요 조절이 가능하다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이렇듯 전력 시장은 변화하고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 공급자와 소비자로 이원화된 시장 주체의 경계는 희석되어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같은 참여자가 등장했고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거래는 단순 시장을 넘어 중개 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거래를 포괄한다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이로써 시장 구조는 소수 공급자가 전기를 파는 수직적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폐쇄적 구조에서 다수가 전기를 사고파는 수평적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개방적 구조로 변화한다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[11].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자연스럽게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기술을 접목할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기반 플랫폼에서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개개인은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중앙화된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기관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가령 전력회사 같은 신뢰할 수 있는 기관이 없어도 에너지를 거래할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과정의 단축과 비용을 획기적으로 낮춰 전력 거래 시장의 효율을 높일 수도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솔루션을 채택함으로 인해 개인정보 유출 및 데이터 프라이버시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 등이 새로운 문제점으로 </a:t>
            </a:r>
            <a:r>
              <a:rPr lang="ko-KR" altLang="en-US" sz="1200" b="0" i="0" u="none" strike="noStrike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부상한다</a:t>
            </a:r>
            <a:r>
              <a:rPr lang="en-US" altLang="ko-KR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035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개인정보 유출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블록체인에서는 모든 거래 내역이 원장에 공개되므로 개인정보 유출 문제가 발생한다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전력 계량기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AMI)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도입되면 문제는 더욱 심화된다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초단위의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에너지 사용량은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주거자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생활 패턴 등을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역추산할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 있는 근거가 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관리자가 존재하는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블록체인에서 검증 권한에 차등을 두는 방식으로 대응할 수 있으나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근본적인 문제 해결이 아니라 또 다른 중앙화 문제를 야기하는 자충수이다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플랫폼 활성화를 위해 거래 내역을 완전히 익명화하면서도 검증할 수 있는 기술이 요구된다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프라이버시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소비자의 데이터는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사용량 예측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등의 응용에 필요한 데이터이다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앞으로 다양한 전력 관련 산업이 창출되어 스마트 그리드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참여하는 전력 공급자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수가 증가함에 따라 이들이 제공하는 데이터는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전기 요금 예측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공급망의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효율적인 배치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등에 요구된다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이러한 데이터 역시 민감한 개인정보이므로 활용한 서비스 제공에 프라이버시 문제가 발생한다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해결하려면 업체 간 프라이버시를 보장하면서 높은 정확도의 추론 서비스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Inference-as-a-Service)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제공할 수 있는 기술적 대안이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종래의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거래는 희망 가격이 일치하는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판매자와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구매자가 매칭된 후 상호 거래가 이루어진다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시장 참여자가 많고 높은 거래량이 보장될 때 올바르게 작동한다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시장에 충분한 유동성이 공급되지 않는 경우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소수의 거래자들이 시장을 교란할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에너지 공급자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소비자가 아닌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차익만을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노리는 거래자로부터 생태계가 위협받을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시장 교란 행위를 방지하는 방안이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기반 플랫폼의 한계를 해결하기 위해 우리는 새로운 시스템의 필요성을 주장한다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나아가 거래의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더 많은 소비자를 시스템에 유치하고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소비자와 공급자가 생산하는 데이터의 프라이버시를 보장하면서도 높은 정확도의 추론 서비스를 제공하며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행위에 내구성이 있는 시스템을 제안한다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시스템으로 하여금 비로소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기술이 성공적으로 에너지 플랫폼에 결합될 것이다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186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사진 </a:t>
            </a:r>
            <a:r>
              <a:rPr lang="en-US" altLang="ko-KR" sz="1200" b="0" i="0" u="none" strike="noStrike" kern="120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reference</a:t>
            </a:r>
          </a:p>
          <a:p>
            <a:r>
              <a:rPr lang="en-US" altLang="ko-KR" smtClean="0">
                <a:hlinkClick r:id="rId3"/>
              </a:rPr>
              <a:t>https://news.joins.com/article/8979334</a:t>
            </a:r>
            <a:endParaRPr lang="en-US" altLang="ko-KR" smtClean="0"/>
          </a:p>
          <a:p>
            <a:r>
              <a:rPr lang="en-US" altLang="ko-KR" smtClean="0">
                <a:hlinkClick r:id="rId4"/>
              </a:rPr>
              <a:t>https://home.kepco.co.kr/kepco/KO/C/htmlView/KOCDHP00202.do?menuCd=FN05030502</a:t>
            </a:r>
            <a:endParaRPr lang="en-US" altLang="ko-KR" smtClean="0"/>
          </a:p>
          <a:p>
            <a:r>
              <a:rPr lang="en-US" altLang="ko-KR" smtClean="0">
                <a:hlinkClick r:id="rId5"/>
              </a:rPr>
              <a:t>https://banksalad.com/contents/%EB%B8%94%EB%A1%9D%EC%B2%B4%EC%9D%B8-%EA%B0%9C%EB%85%90-%EC%99%84%EB%B2%BD-%EC%A0%95%EB%A6%AC-dh1do</a:t>
            </a:r>
            <a:r>
              <a:rPr lang="en-US" altLang="ko-KR" smtClean="0"/>
              <a:t> </a:t>
            </a:r>
            <a:r>
              <a:rPr lang="en-US" altLang="ko-KR" baseline="0" smtClean="0"/>
              <a:t> =&gt; </a:t>
            </a:r>
            <a:r>
              <a:rPr lang="ko-KR" altLang="en-US" baseline="0" smtClean="0"/>
              <a:t>선출처</a:t>
            </a:r>
            <a:r>
              <a:rPr lang="en-US" altLang="ko-KR" baseline="0" smtClean="0"/>
              <a:t>: SW</a:t>
            </a:r>
            <a:r>
              <a:rPr lang="ko-KR" altLang="en-US" baseline="0" smtClean="0"/>
              <a:t>중심사회</a:t>
            </a:r>
            <a:endParaRPr lang="en-US" altLang="ko-KR" baseline="0" smtClean="0"/>
          </a:p>
          <a:p>
            <a:r>
              <a:rPr lang="en-US" altLang="ko-KR" smtClean="0">
                <a:hlinkClick r:id="rId6"/>
              </a:rPr>
              <a:t>https://www.bench87.com/#!/content/46?id=46</a:t>
            </a:r>
            <a:endParaRPr lang="en-US" altLang="ko-KR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350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671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정보통신기술을 적용하여 전기의 공급자와 사용자가 실시간으로 정보를 교환하는 등의 방법을 통하여 전기를 공급함으로써 에너지 이용효율을 극대화하는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[1][2].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그리드에서 전력망은 단순히 전력을 공급하는 역할을 넘어 전력 중개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Aggregator),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 간 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분산자원을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거래하는 플랫폼으로서 기능한다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온라인 전력 거래에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ICT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신기술인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접목하는 시도가 이어지고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기존의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솔루션에서는 거래에 참여한 공급자와 소비자의 정보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공개키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내역 및 잔고가 공개되어 누구나 열람할 수 있어 개인정보 유출 문제가 야기된다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실제 전기를 공급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소비하는 공급자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소비자가 아니라 시장에서의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차익만을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노리는 거래자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trader)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등장해 시세를 교란할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제안하는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AOMG: Anonymous Open Micro Grid'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영지식증명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zero-knowledge proof)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기술에 기반한 토큰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token) zk-ERC20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제시하고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거래를 완전히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익명화해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개인정보를 보호하면서도 블록체인상에서 거래가 성사될 수 있도록 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[5][6].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거래량에 따라 자동으로 가격이 책정되는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APR)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프로토콜을 사용해 시장 교란 행위를 방지하고 높은 유동성을 확보했다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[7].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한편 수요 예측 등 스마트 그리드의 지능형 기능 운용에는 데이터 수집이 필수적이다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위해 참여자 간에 데이터를 공개하지 않으면서도 공동의 모델을 학습시킬 수 있는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탈중앙화된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 학습 방식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PPDL, Privacy-Preserving Deep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구현했다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[8].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이로부터 데이터 프라이버시 문제를 해결하는 동시에 실시간 수요 예측을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나아가 단순히 데이터 열람만 가능한 현재의 수동적인 형태에서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서비스로서의 추론 기능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Inference-as-a-service)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제공함으로써 능동적인 가치 창출을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이로부터 전력산업에서 신시장을 창출하고 경제의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혁신성장에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기여하고자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938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2028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제안하는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Plasma), PPDL(Privacy-Preserving Deep Learning),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프로토콜을 구현하고 이들을 릴레이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Relay)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등의 방법으로 연동해 하나의 시스템을 구축했다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구축된 시스템은 높은 처리량과 확장성을 가지는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블록체인이며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프라이버시를 보장할 수 있는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시스템이다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시스템 상에서는 여러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smart contract)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구동되며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거래와 추론 서비스를 제공한다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4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FFA7-38B1-9943-ABD8-F2972304F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AAA83-912D-9E45-BA7F-81B0E0974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264ED-05BC-0E41-A6EF-0F0B28F8F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7F1D8-3880-6A4A-9DE4-52754E8C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F3887-1425-864C-A0DE-F627949C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1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9FFD1-FA39-524E-9720-4294901DF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04DA0-E9DD-C34F-8CB4-CF531817C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88581-45C6-314E-B3B4-69DEF35C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83328-C1E2-E94A-84DD-ED71715B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73C8E-3AFF-8344-BCBE-74F56BF7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39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582C35-6E74-B84D-BCB8-AEB20556A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A34FD-EECF-974C-B337-A6A0D53AD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C3F08-B5D8-AB40-87B1-E45678400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47FD8-53BE-4947-B4B8-89C16FE8F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F2DE2-78F2-2143-AA78-A47D7F05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7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0331-020F-914B-B2ED-C4D0E43B1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21DC3-2EB5-A64B-95F6-FE388B798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E815E-E73F-F44F-BBAB-A98CCA39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BC3F-F385-EB41-8855-BA86F6799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2D1AC-4052-A241-BD89-26A649458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34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2A17E-5B15-B540-9008-700CEAC4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C4CE9-6327-8349-B2EA-F8D524A51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0375-0A2E-DA45-B92F-5A9AFE55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A9252-0849-8A4E-9EC3-120BF6C1A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79031-DC60-7347-AA33-859AE87F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7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3BCFA-00DF-5543-9D57-D7E6F2BFD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9E3CE-FEAA-5044-AB2E-77D1B4FB1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A6122-38C9-F74A-BBFD-DFCDF579F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0E97C-45F1-E347-9240-9DD962543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0A64C-8559-1449-B136-FC3302F0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9DD8B-D3C1-1D4C-901B-10806909C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87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7E43-05C0-9C45-BE83-92D3E603A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6F45A-F17E-8C4B-A1CF-B1EE68B40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59ADE-0C9B-174F-896A-0750B3803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DE2AE-7339-4645-BC63-EC1ADE426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ECD63-0B18-9C4E-8370-DFF45B8A1D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F2A39-3B1C-2F47-BC37-E515F506E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AE0C24-629C-C64C-B308-9112312EA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0B0B86-6A5C-E843-8011-2005EDE4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009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49B9C-01DA-9A49-97DC-2AD9719C4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2950E-8C96-CB48-A046-C7AD541AF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461C42-E7B1-B747-9E89-8D236C85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ECFE4-040F-E647-BA25-A384AD6F5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4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ED1A0-20DE-9D48-AA02-98450C5E7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BD7F7-58A2-F94C-8724-D9C920A58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0549E-B6D2-A74B-AB82-0ACC48EFC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69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66E50-D151-F64A-B716-6552D7FCC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6DBDE-647E-3B47-9CB8-3F03ACA6B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B69BE-A43A-034A-B108-EFC5432AA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0C43E-23A9-B345-B12F-20F1CF92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0BC5C-1FDD-514F-9171-DEE3E76A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1D3BC-A4FC-314D-885A-2F2DDB1C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15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B33E-6D6A-7843-8A13-B240278C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A9AC7B-2BB0-C945-99D5-8B4AB2644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ADB55-3166-0943-B1E6-AF7E7BD55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60924-4499-F148-BF8E-B12F7E49A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5C8EE-B877-F74F-B8C2-B66CF4D0C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9B8E98-F313-2749-BC71-44CF54434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8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3579D0-0963-4D49-B045-71FD1C0B6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A7DD4-9D40-1142-ACE7-E1E0D8AD1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E9F6-FDA5-0B48-A969-2A102B1DF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B4509-BA66-5040-B08D-B2941F506663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7299D-FF31-4A46-A6B7-ABFB32FEF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8D745-D76F-424B-8BAB-8A511CD29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56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5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6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7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8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k.co.kr/news/economy/view/2018/06/384275/" TargetMode="External"/><Relationship Id="rId13" Type="http://schemas.openxmlformats.org/officeDocument/2006/relationships/hyperlink" Target="https://github.com/twodude/eth-ghost-sol" TargetMode="External"/><Relationship Id="rId3" Type="http://schemas.openxmlformats.org/officeDocument/2006/relationships/hyperlink" Target="https://home.kepco.co.kr/" TargetMode="External"/><Relationship Id="rId7" Type="http://schemas.openxmlformats.org/officeDocument/2006/relationships/hyperlink" Target="http://www.newstof.com/news/articleView.html?idxno=1111" TargetMode="External"/><Relationship Id="rId12" Type="http://schemas.openxmlformats.org/officeDocument/2006/relationships/hyperlink" Target="https://blog.theloop.co.kr/2017/06/21/bft-%EA%B8%B0%EB%B0%98-%ED%95%A9%EC%9D%98-%EC%95%8C%EA%B3%A0%EB%A6%AC%EC%A6%98/" TargetMode="External"/><Relationship Id="rId17" Type="http://schemas.openxmlformats.org/officeDocument/2006/relationships/hyperlink" Target="https://medium.com/onther-tech/plasma-101-lets-scale-with-cryptoeconomics-ee0c9fac4989" TargetMode="External"/><Relationship Id="rId2" Type="http://schemas.openxmlformats.org/officeDocument/2006/relationships/notesSlide" Target="../notesSlides/notesSlide18.xml"/><Relationship Id="rId16" Type="http://schemas.openxmlformats.org/officeDocument/2006/relationships/hyperlink" Target="https://polkadot.networ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uniswap.io/" TargetMode="External"/><Relationship Id="rId11" Type="http://schemas.openxmlformats.org/officeDocument/2006/relationships/hyperlink" Target="http://www.hani.co.kr/arti/science/science_general/887030.html" TargetMode="External"/><Relationship Id="rId5" Type="http://schemas.openxmlformats.org/officeDocument/2006/relationships/hyperlink" Target="https://github.com/ethereum/EIPs/issues/1724" TargetMode="External"/><Relationship Id="rId15" Type="http://schemas.openxmlformats.org/officeDocument/2006/relationships/hyperlink" Target="https://cosmos.network/" TargetMode="External"/><Relationship Id="rId10" Type="http://schemas.openxmlformats.org/officeDocument/2006/relationships/hyperlink" Target="http://www.bloter.net/archives/72049" TargetMode="External"/><Relationship Id="rId4" Type="http://schemas.openxmlformats.org/officeDocument/2006/relationships/hyperlink" Target="http://www.energy-news.co.kr/news/articleView.html?idxno=60328" TargetMode="External"/><Relationship Id="rId9" Type="http://schemas.openxmlformats.org/officeDocument/2006/relationships/hyperlink" Target="http://www.solartodaymag.com/news/articleView.html?idxno=6329" TargetMode="External"/><Relationship Id="rId14" Type="http://schemas.openxmlformats.org/officeDocument/2006/relationships/hyperlink" Target="https://medium.com/cryptronics/blockchain-interoperability-moving-assets-across-chains-e5203357d949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5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6252CE-174B-4C45-A70F-00922AF10E68}"/>
              </a:ext>
            </a:extLst>
          </p:cNvPr>
          <p:cNvGrpSpPr/>
          <p:nvPr/>
        </p:nvGrpSpPr>
        <p:grpSpPr>
          <a:xfrm>
            <a:off x="4451159" y="2312058"/>
            <a:ext cx="3289682" cy="2233884"/>
            <a:chOff x="4451159" y="2332199"/>
            <a:chExt cx="3289682" cy="223388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C78C51-2907-1D4A-95D7-C4AEDBF94A1B}"/>
                </a:ext>
              </a:extLst>
            </p:cNvPr>
            <p:cNvSpPr txBox="1"/>
            <p:nvPr/>
          </p:nvSpPr>
          <p:spPr>
            <a:xfrm>
              <a:off x="5290619" y="2332199"/>
              <a:ext cx="1610762" cy="707886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bg1"/>
                  </a:solidFill>
                </a:rPr>
                <a:t>AOMG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2A6B1E4-2CA6-D648-96DA-8AB82F0E0AF6}"/>
                </a:ext>
              </a:extLst>
            </p:cNvPr>
            <p:cNvCxnSpPr>
              <a:cxnSpLocks/>
            </p:cNvCxnSpPr>
            <p:nvPr/>
          </p:nvCxnSpPr>
          <p:spPr>
            <a:xfrm>
              <a:off x="4542975" y="2848162"/>
              <a:ext cx="310605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E0F88-620B-4E4D-AB84-C978F1C16063}"/>
                </a:ext>
              </a:extLst>
            </p:cNvPr>
            <p:cNvSpPr txBox="1"/>
            <p:nvPr/>
          </p:nvSpPr>
          <p:spPr>
            <a:xfrm>
              <a:off x="4451159" y="2840030"/>
              <a:ext cx="3289682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Anonymous Open Micro Grid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70C51B1-9113-BF4C-8417-0DA54B234CCA}"/>
                </a:ext>
              </a:extLst>
            </p:cNvPr>
            <p:cNvSpPr txBox="1"/>
            <p:nvPr/>
          </p:nvSpPr>
          <p:spPr>
            <a:xfrm>
              <a:off x="5380773" y="4165973"/>
              <a:ext cx="1430456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Team. VMO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2150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5073062" y="3075057"/>
            <a:ext cx="204588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Proposal</a:t>
            </a:r>
          </a:p>
        </p:txBody>
      </p:sp>
    </p:spTree>
    <p:extLst>
      <p:ext uri="{BB962C8B-B14F-4D97-AF65-F5344CB8AC3E}">
        <p14:creationId xmlns:p14="http://schemas.microsoft.com/office/powerpoint/2010/main" val="29825077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88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308" b="34237"/>
          <a:stretch/>
        </p:blipFill>
        <p:spPr>
          <a:xfrm>
            <a:off x="15015" y="0"/>
            <a:ext cx="6773243" cy="45100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5015" y="1"/>
            <a:ext cx="6773243" cy="451000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2313036" y="4510007"/>
            <a:ext cx="217719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Plasma Chain</a:t>
            </a:r>
          </a:p>
        </p:txBody>
      </p:sp>
    </p:spTree>
    <p:extLst>
      <p:ext uri="{BB962C8B-B14F-4D97-AF65-F5344CB8AC3E}">
        <p14:creationId xmlns:p14="http://schemas.microsoft.com/office/powerpoint/2010/main" val="35610519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058" t="2938" r="45835" b="73784"/>
          <a:stretch/>
        </p:blipFill>
        <p:spPr>
          <a:xfrm>
            <a:off x="5008099" y="201479"/>
            <a:ext cx="1594180" cy="15963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5008099" y="201480"/>
            <a:ext cx="1594180" cy="1596324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6602278" y="738031"/>
            <a:ext cx="38031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Confidential Transaction</a:t>
            </a:r>
          </a:p>
        </p:txBody>
      </p:sp>
    </p:spTree>
    <p:extLst>
      <p:ext uri="{BB962C8B-B14F-4D97-AF65-F5344CB8AC3E}">
        <p14:creationId xmlns:p14="http://schemas.microsoft.com/office/powerpoint/2010/main" val="26675129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807" t="71187" r="22389" b="1694"/>
          <a:stretch/>
        </p:blipFill>
        <p:spPr>
          <a:xfrm>
            <a:off x="1937288" y="4881965"/>
            <a:ext cx="7516678" cy="185979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937286" y="4866466"/>
            <a:ext cx="7516680" cy="18977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3128133" y="4358745"/>
            <a:ext cx="51349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Privacy Preserving Deep Learning</a:t>
            </a:r>
          </a:p>
        </p:txBody>
      </p:sp>
    </p:spTree>
    <p:extLst>
      <p:ext uri="{BB962C8B-B14F-4D97-AF65-F5344CB8AC3E}">
        <p14:creationId xmlns:p14="http://schemas.microsoft.com/office/powerpoint/2010/main" val="39462622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424" t="32769" r="68010" b="1693"/>
          <a:stretch/>
        </p:blipFill>
        <p:spPr>
          <a:xfrm>
            <a:off x="1890794" y="2247255"/>
            <a:ext cx="2014780" cy="44945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890794" y="2247255"/>
            <a:ext cx="2014780" cy="4494508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2402150" y="1724035"/>
            <a:ext cx="99206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Relay</a:t>
            </a:r>
          </a:p>
        </p:txBody>
      </p:sp>
    </p:spTree>
    <p:extLst>
      <p:ext uri="{BB962C8B-B14F-4D97-AF65-F5344CB8AC3E}">
        <p14:creationId xmlns:p14="http://schemas.microsoft.com/office/powerpoint/2010/main" val="1124768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841" t="1582" r="894" b="43728"/>
          <a:stretch/>
        </p:blipFill>
        <p:spPr>
          <a:xfrm>
            <a:off x="6927742" y="108489"/>
            <a:ext cx="5140358" cy="37505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6927741" y="108489"/>
            <a:ext cx="5140357" cy="375059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8760763" y="3859079"/>
            <a:ext cx="147431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b="1" dirty="0" err="1">
                <a:solidFill>
                  <a:srgbClr val="FF0000"/>
                </a:solidFill>
              </a:rPr>
              <a:t>Uniswap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737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4747785" y="3075057"/>
            <a:ext cx="269644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Expectation</a:t>
            </a:r>
          </a:p>
        </p:txBody>
      </p:sp>
    </p:spTree>
    <p:extLst>
      <p:ext uri="{BB962C8B-B14F-4D97-AF65-F5344CB8AC3E}">
        <p14:creationId xmlns:p14="http://schemas.microsoft.com/office/powerpoint/2010/main" val="54225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B14E91-E8CB-FF48-9286-1420641191A5}"/>
              </a:ext>
            </a:extLst>
          </p:cNvPr>
          <p:cNvSpPr/>
          <p:nvPr/>
        </p:nvSpPr>
        <p:spPr>
          <a:xfrm>
            <a:off x="3048000" y="256635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가령 소비량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요금 등의 전력 사용 정보를 바탕으로 형성된 추론 모델에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프론트엔드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front-end)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를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더해 웹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모바일 등의 사용자 친화적 서비스를 빠르게 구축할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요금 비교 서비스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수요 관리 서비스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태양광 설치 컨설팅 등이 그 예시이다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[11].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42933E-2265-E645-AF21-72796EC2EED7}"/>
              </a:ext>
            </a:extLst>
          </p:cNvPr>
          <p:cNvSpPr/>
          <p:nvPr/>
        </p:nvSpPr>
        <p:spPr>
          <a:xfrm>
            <a:off x="3048000" y="122456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실제로 현재 국내에서는 태양광 발전을 통해 이미 발전된 전력도 전력 계통에 연계할 수가 없어 고객에게 팔지 못하고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[14].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BE99C1-3DA3-FB4A-BEF4-BCBEE9367C1D}"/>
              </a:ext>
            </a:extLst>
          </p:cNvPr>
          <p:cNvSpPr/>
          <p:nvPr/>
        </p:nvSpPr>
        <p:spPr>
          <a:xfrm>
            <a:off x="3048000" y="46123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시스템의 구조는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한국전력공사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Open MG'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등 기존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기반의 에너지 거래 플랫폼에 적용하거나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포괄해 운용할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0759014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6252CE-174B-4C45-A70F-00922AF10E68}"/>
              </a:ext>
            </a:extLst>
          </p:cNvPr>
          <p:cNvGrpSpPr/>
          <p:nvPr/>
        </p:nvGrpSpPr>
        <p:grpSpPr>
          <a:xfrm>
            <a:off x="4451159" y="2312058"/>
            <a:ext cx="3289682" cy="2233884"/>
            <a:chOff x="4451159" y="2332199"/>
            <a:chExt cx="3289682" cy="223388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C78C51-2907-1D4A-95D7-C4AEDBF94A1B}"/>
                </a:ext>
              </a:extLst>
            </p:cNvPr>
            <p:cNvSpPr txBox="1"/>
            <p:nvPr/>
          </p:nvSpPr>
          <p:spPr>
            <a:xfrm>
              <a:off x="5290619" y="2332199"/>
              <a:ext cx="1610762" cy="707886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bg1"/>
                  </a:solidFill>
                </a:rPr>
                <a:t>AOMG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2A6B1E4-2CA6-D648-96DA-8AB82F0E0AF6}"/>
                </a:ext>
              </a:extLst>
            </p:cNvPr>
            <p:cNvCxnSpPr>
              <a:cxnSpLocks/>
            </p:cNvCxnSpPr>
            <p:nvPr/>
          </p:nvCxnSpPr>
          <p:spPr>
            <a:xfrm>
              <a:off x="4542975" y="2848162"/>
              <a:ext cx="310605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E0F88-620B-4E4D-AB84-C978F1C16063}"/>
                </a:ext>
              </a:extLst>
            </p:cNvPr>
            <p:cNvSpPr txBox="1"/>
            <p:nvPr/>
          </p:nvSpPr>
          <p:spPr>
            <a:xfrm>
              <a:off x="4451159" y="2840030"/>
              <a:ext cx="3289682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Anonymous Open Micro Grid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70C51B1-9113-BF4C-8417-0DA54B234CCA}"/>
                </a:ext>
              </a:extLst>
            </p:cNvPr>
            <p:cNvSpPr txBox="1"/>
            <p:nvPr/>
          </p:nvSpPr>
          <p:spPr>
            <a:xfrm>
              <a:off x="5592756" y="4165973"/>
              <a:ext cx="1006494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Thanks.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616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4823858" y="3075057"/>
            <a:ext cx="254428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0498629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62214A-D532-CE4D-9535-B81D3CC16FAE}"/>
              </a:ext>
            </a:extLst>
          </p:cNvPr>
          <p:cNvSpPr/>
          <p:nvPr/>
        </p:nvSpPr>
        <p:spPr>
          <a:xfrm>
            <a:off x="291884" y="650931"/>
            <a:ext cx="11608231" cy="7232749"/>
          </a:xfrm>
          <a:prstGeom prst="rect">
            <a:avLst/>
          </a:prstGeom>
        </p:spPr>
        <p:txBody>
          <a:bodyPr wrap="square" numCol="2" spcCol="288000">
            <a:spAutoFit/>
          </a:bodyPr>
          <a:lstStyle/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[1] Fang, Xi, et al. "Smart grid—The new and improved power grid: A survey." IEEE communications surveys &amp; tutorials 14.4 (2011): 944-980.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지능형전력망법 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조 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호</a:t>
            </a: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[3]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KEPCO,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3"/>
              </a:rPr>
              <a:t>https://home.kepco.co.kr/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[4]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권준범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한전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'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KEPCO Open MG'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 추진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4"/>
              </a:rPr>
              <a:t>http://www.energy-news.co.kr/news/articleView.html?idxno=60328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[5]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Feige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Uriel, Amos Fiat, and Adi Shamir. "Zero-knowledge proofs of identity." Journal of cryptology 1.2 (1988): 77-94.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[6]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zac-williamson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"zk-ERC20",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5"/>
              </a:rPr>
              <a:t>https://github.com/ethereum/EIPs/issues/1724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[7]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Uniswap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6"/>
              </a:rPr>
              <a:t>http://uniswap.io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[8] Shokri, Reza, and Vitaly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Shmatikov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"Privacy-preserving deep learning." Proceedings of the 22nd ACM SIGSAC conference on computer and communications security. ACM, 2015.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[9]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박재용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스마트 그리드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전력 효율관리인가 전력 민영화 출발인가”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7"/>
              </a:rPr>
              <a:t>http://www.newstof.com/news/articleView.html?idxno=1111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[10] (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윕스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2014. 03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제주 스마트그리드 실증사업 성과평가 및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상호운용성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확산방안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도출 용역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한국에너지기술평가원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pp. 9p.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[11]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산업통상자원부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“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차 지능형전력망 기본계획”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2018.8.</a:t>
            </a: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[12]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에너지경제연구원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블록체인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에너지 부문 기회와 과제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</a:t>
            </a: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[13]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강두순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ja-JP" altLang="en-US" sz="1600">
                <a:solidFill>
                  <a:srgbClr val="24292E"/>
                </a:solidFill>
                <a:latin typeface="Apple SD Gothic Neo" panose="02000300000000000000" pitchFamily="2" charset="-127"/>
              </a:rPr>
              <a:t>英</a:t>
            </a:r>
            <a:r>
              <a:rPr lang="en-US" altLang="ja-JP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블록체인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기술로 에너지 직거래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…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현실이 된 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'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반값 전기료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'",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8"/>
              </a:rPr>
              <a:t>https://www.mk.co.kr/news/economy/view/2018/06/384275/</a:t>
            </a:r>
            <a:endParaRPr lang="en-US" sz="1600" dirty="0">
              <a:solidFill>
                <a:srgbClr val="0366D6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[14]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9"/>
              </a:rPr>
              <a:t>http://www.solartodaymag.com/news/articleView.html?idxno=6329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[15]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0"/>
              </a:rPr>
              <a:t>http://www.bloter.net/archives/72049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[16]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1"/>
              </a:rPr>
              <a:t>http://www.hani.co.kr/arti/science/science_general/887030.html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[17]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Teerapittayanon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Surat &amp; Kung, H., "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DaiMoN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A Decentralized Artificial Intelligence Model Network", 2019.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[18] Benjamin Wester, James Cowling, et al., "Tolerating latency in replicated state machines through client speculation", In Proceedings of the 6th USENIX symposium on Networked systems design and implementation (NSDI'09), 2009.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[19] PBFT,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https://blog.theloop.co.kr/2017/06/21/bft-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기반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합의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알고리즘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/</a:t>
            </a:r>
            <a:endParaRPr lang="ko-KR" alt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[20]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eth-ghost-sol,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3"/>
              </a:rPr>
              <a:t>https://github.com/twodude/eth-ghost-sol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[21] Blockchain interoperability,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4"/>
              </a:rPr>
              <a:t>https://medium.com/cryptronics/blockchain-interoperability-moving-assets-across-chains-e5203357d949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[22] Cosmos,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5"/>
              </a:rPr>
              <a:t>https://cosmos.network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[23]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Polkadot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6"/>
              </a:rPr>
              <a:t>https://polkadot.network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[24] Plasma,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7"/>
              </a:rPr>
              <a:t>https://medium.com/onther-tech/plasma-101-lets-scale-with-cryptoeconomics-ee0c9fac4989</a:t>
            </a:r>
            <a:endParaRPr lang="en-US" sz="1600" b="0" i="0" u="none" strike="noStrike" dirty="0">
              <a:solidFill>
                <a:srgbClr val="24292E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1064B-F144-9141-BC97-0005D835E5EB}"/>
              </a:ext>
            </a:extLst>
          </p:cNvPr>
          <p:cNvSpPr txBox="1"/>
          <p:nvPr/>
        </p:nvSpPr>
        <p:spPr>
          <a:xfrm>
            <a:off x="291884" y="189265"/>
            <a:ext cx="1587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270256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문제의식</a:t>
            </a:r>
            <a:endParaRPr lang="ko-KR" altLang="en-US"/>
          </a:p>
        </p:txBody>
      </p:sp>
      <p:pic>
        <p:nvPicPr>
          <p:cNvPr id="4" name="Picture 2" descr="Image result for 폭염 블랙아웃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6481" y="2040245"/>
            <a:ext cx="3557071" cy="364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3"/>
          <a:srcRect l="9451" r="9823"/>
          <a:stretch/>
        </p:blipFill>
        <p:spPr>
          <a:xfrm>
            <a:off x="6054809" y="599903"/>
            <a:ext cx="5399903" cy="2756918"/>
          </a:xfrm>
          <a:prstGeom prst="rect">
            <a:avLst/>
          </a:prstGeom>
        </p:spPr>
      </p:pic>
      <p:pic>
        <p:nvPicPr>
          <p:cNvPr id="8" name="Picture 2" descr="Image result for 블록체인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8" r="3708"/>
          <a:stretch/>
        </p:blipFill>
        <p:spPr bwMode="auto">
          <a:xfrm>
            <a:off x="6067165" y="3495245"/>
            <a:ext cx="5387546" cy="273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5875636" y="5814256"/>
            <a:ext cx="5758246" cy="833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공개키 추적으로 </a:t>
            </a:r>
            <a:r>
              <a:rPr lang="ko-KR" altLang="en-US"/>
              <a:t>에너지 </a:t>
            </a:r>
            <a:r>
              <a:rPr lang="ko-KR" altLang="en-US" smtClean="0"/>
              <a:t>거래 및 사용 정보를</a:t>
            </a:r>
            <a:r>
              <a:rPr lang="en-US" altLang="ko-KR" smtClean="0"/>
              <a:t/>
            </a:r>
            <a:br>
              <a:rPr lang="en-US" altLang="ko-KR" smtClean="0"/>
            </a:br>
            <a:r>
              <a:rPr lang="ko-KR" altLang="en-US" smtClean="0"/>
              <a:t>알아낼 수 있음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45789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제안</a:t>
            </a:r>
            <a:r>
              <a:rPr lang="en-US" altLang="ko-KR" smtClean="0"/>
              <a:t>: Anonymous Open Micro Grid</a:t>
            </a:r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/>
          <a:srcRect l="9451" r="9823"/>
          <a:stretch/>
        </p:blipFill>
        <p:spPr>
          <a:xfrm>
            <a:off x="838200" y="1369379"/>
            <a:ext cx="4462849" cy="2278506"/>
          </a:xfrm>
          <a:prstGeom prst="rect">
            <a:avLst/>
          </a:prstGeom>
        </p:spPr>
      </p:pic>
      <p:pic>
        <p:nvPicPr>
          <p:cNvPr id="9" name="Picture 2" descr="Image result for 블록체인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3" r="11848"/>
          <a:stretch/>
        </p:blipFill>
        <p:spPr bwMode="auto">
          <a:xfrm>
            <a:off x="852616" y="3801308"/>
            <a:ext cx="4436076" cy="273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덧셈 기호 10"/>
          <p:cNvSpPr/>
          <p:nvPr/>
        </p:nvSpPr>
        <p:spPr>
          <a:xfrm>
            <a:off x="5185718" y="2719656"/>
            <a:ext cx="1602261" cy="1602261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/>
          <p:cNvSpPr/>
          <p:nvPr/>
        </p:nvSpPr>
        <p:spPr>
          <a:xfrm>
            <a:off x="6787979" y="1622469"/>
            <a:ext cx="4308389" cy="135027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mtClean="0">
                <a:solidFill>
                  <a:schemeClr val="tx1"/>
                </a:solidFill>
              </a:rPr>
              <a:t>Privacy Preserving Deep Learning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6787979" y="3225836"/>
            <a:ext cx="4308389" cy="135027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mtClean="0">
                <a:solidFill>
                  <a:schemeClr val="tx1"/>
                </a:solidFill>
              </a:rPr>
              <a:t>Relay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787979" y="4827207"/>
            <a:ext cx="4308389" cy="135027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smtClean="0">
                <a:solidFill>
                  <a:schemeClr val="tx1"/>
                </a:solidFill>
              </a:rPr>
              <a:t>Uniswap</a:t>
            </a:r>
            <a:endParaRPr lang="ko-KR" altLang="en-US" sz="2400">
              <a:solidFill>
                <a:schemeClr val="tx1"/>
              </a:solidFill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3216877" y="4201706"/>
            <a:ext cx="5758246" cy="11491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mtClean="0"/>
              <a:t>완전한 거래 익명화</a:t>
            </a:r>
            <a:endParaRPr lang="en-US" altLang="ko-KR" smtClean="0"/>
          </a:p>
          <a:p>
            <a:pPr algn="ctr"/>
            <a:r>
              <a:rPr lang="ko-KR" altLang="en-US" smtClean="0"/>
              <a:t>추론 서비스 제공</a:t>
            </a:r>
            <a:endParaRPr lang="en-US" altLang="ko-KR" smtClean="0"/>
          </a:p>
          <a:p>
            <a:pPr algn="ctr"/>
            <a:r>
              <a:rPr lang="ko-KR" altLang="en-US" smtClean="0"/>
              <a:t>시장 </a:t>
            </a:r>
            <a:r>
              <a:rPr lang="ko-KR" altLang="en-US"/>
              <a:t>교란 </a:t>
            </a:r>
            <a:r>
              <a:rPr lang="ko-KR" altLang="en-US"/>
              <a:t>행위에 </a:t>
            </a:r>
            <a:r>
              <a:rPr lang="ko-KR" altLang="en-US" smtClean="0"/>
              <a:t>내구성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40343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14A4DF-CC9C-344B-997F-FC79CC756933}"/>
              </a:ext>
            </a:extLst>
          </p:cNvPr>
          <p:cNvSpPr/>
          <p:nvPr/>
        </p:nvSpPr>
        <p:spPr>
          <a:xfrm>
            <a:off x="5982346" y="7309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2011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폭염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전기 생산량이 소비량을 감당하지 못해 한국전력공사의 광역 감시 제어 시스템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WAMAC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 전국적 순환 정전을 실시했다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이로써 무작위 정전 사태인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블랙아웃을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방지하고자 했으나 여러 불편이 야기됐다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 공급 우선순위가 낮았던 소규모 병원에서는 수술이 중단되는 일도 있었다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[9].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만일 당시에 스마트 그리드 기술이 적용되었더라면 혼란을 줄일 수 있었을 것이다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CA0BC4-DA82-C84A-84A4-7376CF855A2B}"/>
              </a:ext>
            </a:extLst>
          </p:cNvPr>
          <p:cNvSpPr/>
          <p:nvPr/>
        </p:nvSpPr>
        <p:spPr>
          <a:xfrm>
            <a:off x="5982346" y="228738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대표적인 사례로 미국에서는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2003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Grid 2030'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정책을 펼쳐 최초로 스마트 그리드 실증 사업을 추진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2012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월까지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29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억 달러를 투자해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68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억 달러 규모의 산출물을 얻었으며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에너지의 효율적인 관리뿐만 아니라 다양한 분야의 일자리가 창출되는 효과를 입증했다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[10].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75DBD4-5574-E649-9FB5-8390D4110694}"/>
              </a:ext>
            </a:extLst>
          </p:cNvPr>
          <p:cNvSpPr/>
          <p:nvPr/>
        </p:nvSpPr>
        <p:spPr>
          <a:xfrm>
            <a:off x="5982346" y="3947670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국내외 여러 사례가 있는데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영국의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스타트업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Verv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런던 북동부 지역인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해크니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주택단지에 시범적으로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통한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전력거래 시스템을 도입한 바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미국의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스타트업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LO3'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뉴욕 브루클린 지역을 대상으로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잉여전력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거래 시스템을 구축하였고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호주의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Power Ledger'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호주 정부와 협력하여 스마트 그리드 구축을 진행했다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오스트리아의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Grid Singularity'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통해 에너지 수요 관리 및 데이터 거래를 할 수 있게 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국내에서는 한국전력공사가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기반의 개방형 에너지 커뮤니티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KEPCO Open MG'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프로젝트를 추진 중이다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[3][4].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15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612943-FF1C-7B43-B336-7C39A92B6F2B}"/>
              </a:ext>
            </a:extLst>
          </p:cNvPr>
          <p:cNvSpPr/>
          <p:nvPr/>
        </p:nvSpPr>
        <p:spPr>
          <a:xfrm>
            <a:off x="3048000" y="22699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가령 </a:t>
            </a:r>
            <a:r>
              <a:rPr lang="en-US" altLang="ko-KR" dirty="0"/>
              <a:t>'</a:t>
            </a:r>
            <a:r>
              <a:rPr lang="ko-KR" altLang="en-US" dirty="0"/>
              <a:t>공동주택 내 홈 간 전력거래</a:t>
            </a:r>
            <a:r>
              <a:rPr lang="en-US" altLang="ko-KR" dirty="0"/>
              <a:t>'</a:t>
            </a:r>
            <a:r>
              <a:rPr lang="ko-KR" altLang="en-US" dirty="0"/>
              <a:t>가 블록체인상에서 이뤄진다면</a:t>
            </a:r>
            <a:r>
              <a:rPr lang="en-US" altLang="ko-KR" dirty="0"/>
              <a:t>, </a:t>
            </a:r>
            <a:r>
              <a:rPr lang="ko-KR" altLang="en-US" dirty="0"/>
              <a:t>이웃 중 누구나 나의 </a:t>
            </a:r>
            <a:r>
              <a:rPr lang="ko-KR" altLang="en-US" dirty="0" err="1"/>
              <a:t>공개키를</a:t>
            </a:r>
            <a:r>
              <a:rPr lang="ko-KR" altLang="en-US" dirty="0"/>
              <a:t> 추적하는 것으로 에너지 거래 장부</a:t>
            </a:r>
            <a:r>
              <a:rPr lang="en-US" altLang="ko-KR" dirty="0"/>
              <a:t>, </a:t>
            </a:r>
            <a:r>
              <a:rPr lang="ko-KR" altLang="en-US" dirty="0"/>
              <a:t>에너지 사용 정보를 알아낼 수 있다</a:t>
            </a:r>
            <a:r>
              <a:rPr lang="en-US" altLang="ko-KR" dirty="0"/>
              <a:t>[12].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9839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Image result for 폭염 블랙아웃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3347" y="557435"/>
            <a:ext cx="3557071" cy="36424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82346" y="278082"/>
            <a:ext cx="5800725" cy="549592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67565" y="3026044"/>
            <a:ext cx="7662781" cy="3158143"/>
          </a:xfrm>
          <a:prstGeom prst="rect">
            <a:avLst/>
          </a:prstGeom>
        </p:spPr>
      </p:pic>
      <p:pic>
        <p:nvPicPr>
          <p:cNvPr id="2050" name="Picture 2" descr="Image result for 블록체인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38137" y="590335"/>
            <a:ext cx="8518868" cy="3446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Image result for 블록체인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06531" y="2455089"/>
            <a:ext cx="5832388" cy="2739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18232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5136602" y="3075058"/>
            <a:ext cx="191879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2941650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F0C2BC4-0919-BF4A-A838-C7D02A22C77A}"/>
              </a:ext>
            </a:extLst>
          </p:cNvPr>
          <p:cNvGrpSpPr/>
          <p:nvPr/>
        </p:nvGrpSpPr>
        <p:grpSpPr>
          <a:xfrm>
            <a:off x="595993" y="489649"/>
            <a:ext cx="11000014" cy="5878701"/>
            <a:chOff x="364041" y="487238"/>
            <a:chExt cx="11000014" cy="587870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03EF247-9FB3-0549-B015-B7F923978113}"/>
                </a:ext>
              </a:extLst>
            </p:cNvPr>
            <p:cNvSpPr/>
            <p:nvPr/>
          </p:nvSpPr>
          <p:spPr>
            <a:xfrm>
              <a:off x="3824869" y="1973767"/>
              <a:ext cx="6750204" cy="291046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20C0B2-130F-CF4C-8F69-2BE7717AC18A}"/>
                </a:ext>
              </a:extLst>
            </p:cNvPr>
            <p:cNvGrpSpPr/>
            <p:nvPr/>
          </p:nvGrpSpPr>
          <p:grpSpPr>
            <a:xfrm>
              <a:off x="4954227" y="2757928"/>
              <a:ext cx="1342146" cy="1342146"/>
              <a:chOff x="5048765" y="2659421"/>
              <a:chExt cx="1342146" cy="1342146"/>
            </a:xfrm>
            <a:solidFill>
              <a:srgbClr val="EBA7EF"/>
            </a:solidFill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BFE4600-2E90-2D4D-A357-9B3E22A996D8}"/>
                  </a:ext>
                </a:extLst>
              </p:cNvPr>
              <p:cNvSpPr/>
              <p:nvPr/>
            </p:nvSpPr>
            <p:spPr>
              <a:xfrm>
                <a:off x="5048765" y="2659421"/>
                <a:ext cx="1342146" cy="1342146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4BEFE3-5C10-B14E-BCEF-D86EE2E71DB0}"/>
                  </a:ext>
                </a:extLst>
              </p:cNvPr>
              <p:cNvSpPr txBox="1"/>
              <p:nvPr/>
            </p:nvSpPr>
            <p:spPr>
              <a:xfrm>
                <a:off x="5181756" y="3130437"/>
                <a:ext cx="1081386" cy="4001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000" dirty="0" err="1">
                    <a:solidFill>
                      <a:schemeClr val="bg1"/>
                    </a:solidFill>
                  </a:rPr>
                  <a:t>Uniswap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1EACD6E-2DE7-8045-AD09-5DE2F6D76233}"/>
                </a:ext>
              </a:extLst>
            </p:cNvPr>
            <p:cNvGrpSpPr/>
            <p:nvPr/>
          </p:nvGrpSpPr>
          <p:grpSpPr>
            <a:xfrm>
              <a:off x="8057285" y="2757928"/>
              <a:ext cx="1439945" cy="1342146"/>
              <a:chOff x="8386916" y="2659421"/>
              <a:chExt cx="1439945" cy="1342146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095872F9-BF07-E641-8F83-034C00D7E554}"/>
                  </a:ext>
                </a:extLst>
              </p:cNvPr>
              <p:cNvSpPr/>
              <p:nvPr/>
            </p:nvSpPr>
            <p:spPr>
              <a:xfrm>
                <a:off x="8433200" y="2659421"/>
                <a:ext cx="1342146" cy="1342146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D8EC0E-DE89-7548-B428-D08BA9E90CF9}"/>
                  </a:ext>
                </a:extLst>
              </p:cNvPr>
              <p:cNvSpPr txBox="1"/>
              <p:nvPr/>
            </p:nvSpPr>
            <p:spPr>
              <a:xfrm>
                <a:off x="8386916" y="2945772"/>
                <a:ext cx="1439945" cy="76944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PPDL</a:t>
                </a:r>
              </a:p>
              <a:p>
                <a:pPr algn="ctr"/>
                <a:r>
                  <a:rPr lang="en-US" sz="1200" dirty="0">
                    <a:solidFill>
                      <a:schemeClr val="bg1"/>
                    </a:solidFill>
                  </a:rPr>
                  <a:t>*Privacy-Preserving</a:t>
                </a:r>
                <a:br>
                  <a:rPr lang="en-US" sz="1200" dirty="0">
                    <a:solidFill>
                      <a:schemeClr val="bg1"/>
                    </a:solidFill>
                  </a:rPr>
                </a:br>
                <a:r>
                  <a:rPr lang="en-US" sz="1200" dirty="0">
                    <a:solidFill>
                      <a:schemeClr val="bg1"/>
                    </a:solidFill>
                  </a:rPr>
                  <a:t>Deep Learning</a:t>
                </a: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C73C09F-4BC9-394A-9C6D-F2209E983216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flipH="1">
              <a:off x="5625300" y="2109267"/>
              <a:ext cx="6765" cy="64866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0A8D2D-6D63-B343-ABDA-7BA213D2E208}"/>
                </a:ext>
              </a:extLst>
            </p:cNvPr>
            <p:cNvCxnSpPr>
              <a:cxnSpLocks/>
              <a:stCxn id="7" idx="4"/>
            </p:cNvCxnSpPr>
            <p:nvPr/>
          </p:nvCxnSpPr>
          <p:spPr>
            <a:xfrm>
              <a:off x="5625300" y="4100074"/>
              <a:ext cx="6765" cy="64866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BBEAA1F-6D62-1B4E-9B93-8635D432C72B}"/>
                </a:ext>
              </a:extLst>
            </p:cNvPr>
            <p:cNvCxnSpPr>
              <a:cxnSpLocks/>
              <a:stCxn id="4" idx="2"/>
              <a:endCxn id="7" idx="2"/>
            </p:cNvCxnSpPr>
            <p:nvPr/>
          </p:nvCxnSpPr>
          <p:spPr>
            <a:xfrm>
              <a:off x="3824869" y="3429001"/>
              <a:ext cx="1129358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84C68B-F929-4B48-A007-D8E34B178890}"/>
                </a:ext>
              </a:extLst>
            </p:cNvPr>
            <p:cNvCxnSpPr>
              <a:cxnSpLocks/>
              <a:stCxn id="4" idx="1"/>
              <a:endCxn id="7" idx="1"/>
            </p:cNvCxnSpPr>
            <p:nvPr/>
          </p:nvCxnSpPr>
          <p:spPr>
            <a:xfrm>
              <a:off x="4813413" y="2399995"/>
              <a:ext cx="337367" cy="55448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23F3E77-41B7-BD43-8E8E-E74050A86BEA}"/>
                </a:ext>
              </a:extLst>
            </p:cNvPr>
            <p:cNvCxnSpPr>
              <a:cxnSpLocks/>
              <a:stCxn id="4" idx="3"/>
              <a:endCxn id="7" idx="3"/>
            </p:cNvCxnSpPr>
            <p:nvPr/>
          </p:nvCxnSpPr>
          <p:spPr>
            <a:xfrm flipV="1">
              <a:off x="4813413" y="3903521"/>
              <a:ext cx="337367" cy="55448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019C27-22D0-EB4F-96F8-A7198FCBAEEA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flipH="1">
              <a:off x="8774642" y="2109267"/>
              <a:ext cx="6765" cy="64866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87C469-F7FD-1941-AAEE-1B116A2759B8}"/>
                </a:ext>
              </a:extLst>
            </p:cNvPr>
            <p:cNvCxnSpPr>
              <a:cxnSpLocks/>
              <a:stCxn id="19" idx="4"/>
            </p:cNvCxnSpPr>
            <p:nvPr/>
          </p:nvCxnSpPr>
          <p:spPr>
            <a:xfrm>
              <a:off x="8774642" y="4100074"/>
              <a:ext cx="6765" cy="64866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0B6038-5647-1D45-9922-F9BC962FD9A8}"/>
                </a:ext>
              </a:extLst>
            </p:cNvPr>
            <p:cNvCxnSpPr>
              <a:cxnSpLocks/>
              <a:stCxn id="4" idx="6"/>
              <a:endCxn id="19" idx="6"/>
            </p:cNvCxnSpPr>
            <p:nvPr/>
          </p:nvCxnSpPr>
          <p:spPr>
            <a:xfrm flipH="1">
              <a:off x="9445715" y="3429001"/>
              <a:ext cx="1129358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F660A79-7153-1C4D-B8A6-290C4BD9655E}"/>
                </a:ext>
              </a:extLst>
            </p:cNvPr>
            <p:cNvCxnSpPr>
              <a:cxnSpLocks/>
              <a:stCxn id="4" idx="7"/>
              <a:endCxn id="19" idx="7"/>
            </p:cNvCxnSpPr>
            <p:nvPr/>
          </p:nvCxnSpPr>
          <p:spPr>
            <a:xfrm flipH="1">
              <a:off x="9249162" y="2399995"/>
              <a:ext cx="337367" cy="55448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8C83CCA-D3E9-B945-94FA-D4B6ACD0988A}"/>
                </a:ext>
              </a:extLst>
            </p:cNvPr>
            <p:cNvCxnSpPr>
              <a:cxnSpLocks/>
              <a:stCxn id="19" idx="5"/>
              <a:endCxn id="4" idx="5"/>
            </p:cNvCxnSpPr>
            <p:nvPr/>
          </p:nvCxnSpPr>
          <p:spPr>
            <a:xfrm>
              <a:off x="9249162" y="3903521"/>
              <a:ext cx="337367" cy="55448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AC688D1-428B-1344-BC63-A52D43D4E995}"/>
                </a:ext>
              </a:extLst>
            </p:cNvPr>
            <p:cNvSpPr txBox="1"/>
            <p:nvPr/>
          </p:nvSpPr>
          <p:spPr>
            <a:xfrm>
              <a:off x="6680151" y="3198168"/>
              <a:ext cx="1039644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/>
                <a:t>AOMG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4AE116C-5F36-2E4C-B825-3B31BD9D4993}"/>
                </a:ext>
              </a:extLst>
            </p:cNvPr>
            <p:cNvSpPr/>
            <p:nvPr/>
          </p:nvSpPr>
          <p:spPr>
            <a:xfrm>
              <a:off x="7888194" y="638852"/>
              <a:ext cx="994150" cy="709165"/>
            </a:xfrm>
            <a:prstGeom prst="ellipse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Micro</a:t>
              </a:r>
              <a:b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Grid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73FED64-D3EB-F249-91CB-64385C787AE8}"/>
                </a:ext>
              </a:extLst>
            </p:cNvPr>
            <p:cNvSpPr txBox="1"/>
            <p:nvPr/>
          </p:nvSpPr>
          <p:spPr>
            <a:xfrm>
              <a:off x="3245045" y="1725270"/>
              <a:ext cx="115294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BDBE992E-5F05-054D-91A1-57D58ECA1092}"/>
                </a:ext>
              </a:extLst>
            </p:cNvPr>
            <p:cNvSpPr/>
            <p:nvPr/>
          </p:nvSpPr>
          <p:spPr>
            <a:xfrm>
              <a:off x="3608890" y="1545185"/>
              <a:ext cx="425253" cy="212626"/>
            </a:xfrm>
            <a:custGeom>
              <a:avLst/>
              <a:gdLst>
                <a:gd name="connsiteX0" fmla="*/ 281061 w 281060"/>
                <a:gd name="connsiteY0" fmla="*/ 140530 h 140530"/>
                <a:gd name="connsiteX1" fmla="*/ 281061 w 281060"/>
                <a:gd name="connsiteY1" fmla="*/ 70265 h 140530"/>
                <a:gd name="connsiteX2" fmla="*/ 267008 w 281060"/>
                <a:gd name="connsiteY2" fmla="*/ 42159 h 140530"/>
                <a:gd name="connsiteX3" fmla="*/ 198304 w 281060"/>
                <a:gd name="connsiteY3" fmla="*/ 9369 h 140530"/>
                <a:gd name="connsiteX4" fmla="*/ 140530 w 281060"/>
                <a:gd name="connsiteY4" fmla="*/ 0 h 140530"/>
                <a:gd name="connsiteX5" fmla="*/ 82757 w 281060"/>
                <a:gd name="connsiteY5" fmla="*/ 9369 h 140530"/>
                <a:gd name="connsiteX6" fmla="*/ 14053 w 281060"/>
                <a:gd name="connsiteY6" fmla="*/ 42159 h 140530"/>
                <a:gd name="connsiteX7" fmla="*/ 0 w 281060"/>
                <a:gd name="connsiteY7" fmla="*/ 70265 h 140530"/>
                <a:gd name="connsiteX8" fmla="*/ 0 w 281060"/>
                <a:gd name="connsiteY8" fmla="*/ 140530 h 140530"/>
                <a:gd name="connsiteX9" fmla="*/ 281061 w 281060"/>
                <a:gd name="connsiteY9" fmla="*/ 140530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1060" h="140530">
                  <a:moveTo>
                    <a:pt x="281061" y="140530"/>
                  </a:moveTo>
                  <a:lnTo>
                    <a:pt x="281061" y="70265"/>
                  </a:lnTo>
                  <a:cubicBezTo>
                    <a:pt x="281061" y="59335"/>
                    <a:pt x="276376" y="48405"/>
                    <a:pt x="267008" y="42159"/>
                  </a:cubicBezTo>
                  <a:cubicBezTo>
                    <a:pt x="248270" y="26545"/>
                    <a:pt x="223287" y="15615"/>
                    <a:pt x="198304" y="9369"/>
                  </a:cubicBezTo>
                  <a:cubicBezTo>
                    <a:pt x="181128" y="4684"/>
                    <a:pt x="160829" y="0"/>
                    <a:pt x="140530" y="0"/>
                  </a:cubicBezTo>
                  <a:cubicBezTo>
                    <a:pt x="121793" y="0"/>
                    <a:pt x="101494" y="3123"/>
                    <a:pt x="82757" y="9369"/>
                  </a:cubicBezTo>
                  <a:cubicBezTo>
                    <a:pt x="57774" y="15615"/>
                    <a:pt x="34352" y="28106"/>
                    <a:pt x="14053" y="42159"/>
                  </a:cubicBezTo>
                  <a:cubicBezTo>
                    <a:pt x="4684" y="49966"/>
                    <a:pt x="0" y="59335"/>
                    <a:pt x="0" y="70265"/>
                  </a:cubicBezTo>
                  <a:lnTo>
                    <a:pt x="0" y="140530"/>
                  </a:lnTo>
                  <a:lnTo>
                    <a:pt x="281061" y="14053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C9321F0E-A148-7C48-8D9E-7A7827020EA8}"/>
                </a:ext>
              </a:extLst>
            </p:cNvPr>
            <p:cNvSpPr/>
            <p:nvPr/>
          </p:nvSpPr>
          <p:spPr>
            <a:xfrm>
              <a:off x="3715203" y="1304207"/>
              <a:ext cx="212627" cy="212626"/>
            </a:xfrm>
            <a:custGeom>
              <a:avLst/>
              <a:gdLst>
                <a:gd name="connsiteX0" fmla="*/ 140530 w 140530"/>
                <a:gd name="connsiteY0" fmla="*/ 70265 h 140530"/>
                <a:gd name="connsiteX1" fmla="*/ 70265 w 140530"/>
                <a:gd name="connsiteY1" fmla="*/ 140531 h 140530"/>
                <a:gd name="connsiteX2" fmla="*/ 0 w 140530"/>
                <a:gd name="connsiteY2" fmla="*/ 70265 h 140530"/>
                <a:gd name="connsiteX3" fmla="*/ 70265 w 140530"/>
                <a:gd name="connsiteY3" fmla="*/ 0 h 140530"/>
                <a:gd name="connsiteX4" fmla="*/ 140530 w 140530"/>
                <a:gd name="connsiteY4" fmla="*/ 70265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530" h="140530">
                  <a:moveTo>
                    <a:pt x="140530" y="70265"/>
                  </a:moveTo>
                  <a:cubicBezTo>
                    <a:pt x="140530" y="109072"/>
                    <a:pt x="109072" y="140531"/>
                    <a:pt x="70265" y="140531"/>
                  </a:cubicBezTo>
                  <a:cubicBezTo>
                    <a:pt x="31459" y="140531"/>
                    <a:pt x="0" y="109072"/>
                    <a:pt x="0" y="70265"/>
                  </a:cubicBezTo>
                  <a:cubicBezTo>
                    <a:pt x="0" y="31459"/>
                    <a:pt x="31459" y="0"/>
                    <a:pt x="70265" y="0"/>
                  </a:cubicBezTo>
                  <a:cubicBezTo>
                    <a:pt x="109072" y="0"/>
                    <a:pt x="140530" y="31459"/>
                    <a:pt x="140530" y="7026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8F2DE91-0143-2E45-9CC2-0DAE10F4E819}"/>
                </a:ext>
              </a:extLst>
            </p:cNvPr>
            <p:cNvSpPr txBox="1"/>
            <p:nvPr/>
          </p:nvSpPr>
          <p:spPr>
            <a:xfrm>
              <a:off x="9941726" y="1725270"/>
              <a:ext cx="126669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Consumer</a:t>
              </a: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055D2E15-2181-984C-8EA7-CD3FF35FB5D3}"/>
                </a:ext>
              </a:extLst>
            </p:cNvPr>
            <p:cNvSpPr/>
            <p:nvPr/>
          </p:nvSpPr>
          <p:spPr>
            <a:xfrm>
              <a:off x="10362446" y="1545185"/>
              <a:ext cx="425253" cy="212626"/>
            </a:xfrm>
            <a:custGeom>
              <a:avLst/>
              <a:gdLst>
                <a:gd name="connsiteX0" fmla="*/ 281061 w 281060"/>
                <a:gd name="connsiteY0" fmla="*/ 140530 h 140530"/>
                <a:gd name="connsiteX1" fmla="*/ 281061 w 281060"/>
                <a:gd name="connsiteY1" fmla="*/ 70265 h 140530"/>
                <a:gd name="connsiteX2" fmla="*/ 267008 w 281060"/>
                <a:gd name="connsiteY2" fmla="*/ 42159 h 140530"/>
                <a:gd name="connsiteX3" fmla="*/ 198304 w 281060"/>
                <a:gd name="connsiteY3" fmla="*/ 9369 h 140530"/>
                <a:gd name="connsiteX4" fmla="*/ 140530 w 281060"/>
                <a:gd name="connsiteY4" fmla="*/ 0 h 140530"/>
                <a:gd name="connsiteX5" fmla="*/ 82757 w 281060"/>
                <a:gd name="connsiteY5" fmla="*/ 9369 h 140530"/>
                <a:gd name="connsiteX6" fmla="*/ 14053 w 281060"/>
                <a:gd name="connsiteY6" fmla="*/ 42159 h 140530"/>
                <a:gd name="connsiteX7" fmla="*/ 0 w 281060"/>
                <a:gd name="connsiteY7" fmla="*/ 70265 h 140530"/>
                <a:gd name="connsiteX8" fmla="*/ 0 w 281060"/>
                <a:gd name="connsiteY8" fmla="*/ 140530 h 140530"/>
                <a:gd name="connsiteX9" fmla="*/ 281061 w 281060"/>
                <a:gd name="connsiteY9" fmla="*/ 140530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1060" h="140530">
                  <a:moveTo>
                    <a:pt x="281061" y="140530"/>
                  </a:moveTo>
                  <a:lnTo>
                    <a:pt x="281061" y="70265"/>
                  </a:lnTo>
                  <a:cubicBezTo>
                    <a:pt x="281061" y="59335"/>
                    <a:pt x="276376" y="48405"/>
                    <a:pt x="267008" y="42159"/>
                  </a:cubicBezTo>
                  <a:cubicBezTo>
                    <a:pt x="248270" y="26545"/>
                    <a:pt x="223287" y="15615"/>
                    <a:pt x="198304" y="9369"/>
                  </a:cubicBezTo>
                  <a:cubicBezTo>
                    <a:pt x="181128" y="4684"/>
                    <a:pt x="160829" y="0"/>
                    <a:pt x="140530" y="0"/>
                  </a:cubicBezTo>
                  <a:cubicBezTo>
                    <a:pt x="121793" y="0"/>
                    <a:pt x="101494" y="3123"/>
                    <a:pt x="82757" y="9369"/>
                  </a:cubicBezTo>
                  <a:cubicBezTo>
                    <a:pt x="57774" y="15615"/>
                    <a:pt x="34352" y="28106"/>
                    <a:pt x="14053" y="42159"/>
                  </a:cubicBezTo>
                  <a:cubicBezTo>
                    <a:pt x="4684" y="49966"/>
                    <a:pt x="0" y="59335"/>
                    <a:pt x="0" y="70265"/>
                  </a:cubicBezTo>
                  <a:lnTo>
                    <a:pt x="0" y="140530"/>
                  </a:lnTo>
                  <a:lnTo>
                    <a:pt x="281061" y="14053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7AC8F79D-D952-9147-AA96-852A3C4F62E0}"/>
                </a:ext>
              </a:extLst>
            </p:cNvPr>
            <p:cNvSpPr/>
            <p:nvPr/>
          </p:nvSpPr>
          <p:spPr>
            <a:xfrm>
              <a:off x="10468759" y="1304207"/>
              <a:ext cx="212627" cy="212626"/>
            </a:xfrm>
            <a:custGeom>
              <a:avLst/>
              <a:gdLst>
                <a:gd name="connsiteX0" fmla="*/ 140530 w 140530"/>
                <a:gd name="connsiteY0" fmla="*/ 70265 h 140530"/>
                <a:gd name="connsiteX1" fmla="*/ 70265 w 140530"/>
                <a:gd name="connsiteY1" fmla="*/ 140531 h 140530"/>
                <a:gd name="connsiteX2" fmla="*/ 0 w 140530"/>
                <a:gd name="connsiteY2" fmla="*/ 70265 h 140530"/>
                <a:gd name="connsiteX3" fmla="*/ 70265 w 140530"/>
                <a:gd name="connsiteY3" fmla="*/ 0 h 140530"/>
                <a:gd name="connsiteX4" fmla="*/ 140530 w 140530"/>
                <a:gd name="connsiteY4" fmla="*/ 70265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530" h="140530">
                  <a:moveTo>
                    <a:pt x="140530" y="70265"/>
                  </a:moveTo>
                  <a:cubicBezTo>
                    <a:pt x="140530" y="109072"/>
                    <a:pt x="109072" y="140531"/>
                    <a:pt x="70265" y="140531"/>
                  </a:cubicBezTo>
                  <a:cubicBezTo>
                    <a:pt x="31459" y="140531"/>
                    <a:pt x="0" y="109072"/>
                    <a:pt x="0" y="70265"/>
                  </a:cubicBezTo>
                  <a:cubicBezTo>
                    <a:pt x="0" y="31459"/>
                    <a:pt x="31459" y="0"/>
                    <a:pt x="70265" y="0"/>
                  </a:cubicBezTo>
                  <a:cubicBezTo>
                    <a:pt x="109072" y="0"/>
                    <a:pt x="140530" y="31459"/>
                    <a:pt x="140530" y="7026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C77169F-CB75-C94D-BAD6-2C0285423C00}"/>
                </a:ext>
              </a:extLst>
            </p:cNvPr>
            <p:cNvSpPr txBox="1"/>
            <p:nvPr/>
          </p:nvSpPr>
          <p:spPr>
            <a:xfrm>
              <a:off x="5412583" y="1059915"/>
              <a:ext cx="121706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Prosumer</a:t>
              </a: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64DFEAA5-8D5B-AA40-A61C-36DFDD0C0ED0}"/>
                </a:ext>
              </a:extLst>
            </p:cNvPr>
            <p:cNvGrpSpPr/>
            <p:nvPr/>
          </p:nvGrpSpPr>
          <p:grpSpPr>
            <a:xfrm>
              <a:off x="5802046" y="638853"/>
              <a:ext cx="425253" cy="453604"/>
              <a:chOff x="5747474" y="638853"/>
              <a:chExt cx="425253" cy="453604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ED372619-EB3E-9F45-A4B1-4A43ACF798AF}"/>
                  </a:ext>
                </a:extLst>
              </p:cNvPr>
              <p:cNvSpPr/>
              <p:nvPr/>
            </p:nvSpPr>
            <p:spPr>
              <a:xfrm>
                <a:off x="5747474" y="879831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F0FC6F61-5698-0342-AEE5-CB35D4B213D8}"/>
                  </a:ext>
                </a:extLst>
              </p:cNvPr>
              <p:cNvSpPr/>
              <p:nvPr/>
            </p:nvSpPr>
            <p:spPr>
              <a:xfrm>
                <a:off x="5853787" y="638853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F1CE46B-1DBB-644B-BC1A-CBE1B60930CA}"/>
                </a:ext>
              </a:extLst>
            </p:cNvPr>
            <p:cNvSpPr txBox="1"/>
            <p:nvPr/>
          </p:nvSpPr>
          <p:spPr>
            <a:xfrm>
              <a:off x="364041" y="1106254"/>
              <a:ext cx="1853508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EBA7EF"/>
                  </a:solidFill>
                </a:rPr>
                <a:t>P2P Exchange</a:t>
              </a:r>
            </a:p>
          </p:txBody>
        </p:sp>
        <p:sp>
          <p:nvSpPr>
            <p:cNvPr id="84" name="Left Brace 83">
              <a:extLst>
                <a:ext uri="{FF2B5EF4-FFF2-40B4-BE49-F238E27FC236}">
                  <a16:creationId xmlns:a16="http://schemas.microsoft.com/office/drawing/2014/main" id="{258926D5-2546-504E-9BB1-0F87B21F24D3}"/>
                </a:ext>
              </a:extLst>
            </p:cNvPr>
            <p:cNvSpPr/>
            <p:nvPr/>
          </p:nvSpPr>
          <p:spPr>
            <a:xfrm>
              <a:off x="2217549" y="487238"/>
              <a:ext cx="451556" cy="1638142"/>
            </a:xfrm>
            <a:prstGeom prst="leftBrace">
              <a:avLst>
                <a:gd name="adj1" fmla="val 43333"/>
                <a:gd name="adj2" fmla="val 50271"/>
              </a:avLst>
            </a:prstGeom>
            <a:ln w="38100">
              <a:solidFill>
                <a:srgbClr val="EBA7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7D8C2FB1-0D88-C442-81A4-FB10B0692243}"/>
                </a:ext>
              </a:extLst>
            </p:cNvPr>
            <p:cNvGrpSpPr/>
            <p:nvPr/>
          </p:nvGrpSpPr>
          <p:grpSpPr>
            <a:xfrm>
              <a:off x="2669105" y="487238"/>
              <a:ext cx="8694950" cy="1638142"/>
              <a:chOff x="1551462" y="487238"/>
              <a:chExt cx="10404088" cy="1638142"/>
            </a:xfrm>
          </p:grpSpPr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8EA5B4AD-C8B2-1648-ACC1-BFC1814DD889}"/>
                  </a:ext>
                </a:extLst>
              </p:cNvPr>
              <p:cNvCxnSpPr/>
              <p:nvPr/>
            </p:nvCxnSpPr>
            <p:spPr>
              <a:xfrm flipH="1">
                <a:off x="1551462" y="2125380"/>
                <a:ext cx="10404088" cy="0"/>
              </a:xfrm>
              <a:prstGeom prst="line">
                <a:avLst/>
              </a:prstGeom>
              <a:ln w="19050">
                <a:solidFill>
                  <a:srgbClr val="EBA7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4BA84149-D969-1C48-895F-CF63DE0E5144}"/>
                  </a:ext>
                </a:extLst>
              </p:cNvPr>
              <p:cNvCxnSpPr/>
              <p:nvPr/>
            </p:nvCxnSpPr>
            <p:spPr>
              <a:xfrm flipH="1">
                <a:off x="1551462" y="487238"/>
                <a:ext cx="10404088" cy="0"/>
              </a:xfrm>
              <a:prstGeom prst="line">
                <a:avLst/>
              </a:prstGeom>
              <a:ln w="19050">
                <a:solidFill>
                  <a:srgbClr val="EBA7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35917152-9B8F-524D-B79D-E5510A5B6882}"/>
                </a:ext>
              </a:extLst>
            </p:cNvPr>
            <p:cNvSpPr txBox="1"/>
            <p:nvPr/>
          </p:nvSpPr>
          <p:spPr>
            <a:xfrm>
              <a:off x="7751923" y="5954062"/>
              <a:ext cx="126669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Consumer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EA78A582-DDCD-C049-909D-0661387E8280}"/>
                </a:ext>
              </a:extLst>
            </p:cNvPr>
            <p:cNvSpPr txBox="1"/>
            <p:nvPr/>
          </p:nvSpPr>
          <p:spPr>
            <a:xfrm>
              <a:off x="5063994" y="5954061"/>
              <a:ext cx="191424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Service Provider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DF89DC53-2FE4-0041-A267-3B3F169C3BC4}"/>
                </a:ext>
              </a:extLst>
            </p:cNvPr>
            <p:cNvGrpSpPr/>
            <p:nvPr/>
          </p:nvGrpSpPr>
          <p:grpSpPr>
            <a:xfrm>
              <a:off x="8172644" y="5532999"/>
              <a:ext cx="425253" cy="453604"/>
              <a:chOff x="8128278" y="5532999"/>
              <a:chExt cx="425253" cy="45360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7982DA9-FC3D-7C4E-AD4C-2EF3905ABD97}"/>
                  </a:ext>
                </a:extLst>
              </p:cNvPr>
              <p:cNvSpPr/>
              <p:nvPr/>
            </p:nvSpPr>
            <p:spPr>
              <a:xfrm>
                <a:off x="8128278" y="5773977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58CC1006-9476-0E4E-8740-07F4F2D200F7}"/>
                  </a:ext>
                </a:extLst>
              </p:cNvPr>
              <p:cNvSpPr/>
              <p:nvPr/>
            </p:nvSpPr>
            <p:spPr>
              <a:xfrm>
                <a:off x="8234591" y="5532999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619F453-3493-E840-82DC-32CC50CAF7D3}"/>
                </a:ext>
              </a:extLst>
            </p:cNvPr>
            <p:cNvGrpSpPr/>
            <p:nvPr/>
          </p:nvGrpSpPr>
          <p:grpSpPr>
            <a:xfrm>
              <a:off x="5802046" y="5532999"/>
              <a:ext cx="425253" cy="453604"/>
              <a:chOff x="5731599" y="5532999"/>
              <a:chExt cx="425253" cy="45360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F6A31FEF-BE59-FE49-8130-DAE1BDFF028D}"/>
                  </a:ext>
                </a:extLst>
              </p:cNvPr>
              <p:cNvSpPr/>
              <p:nvPr/>
            </p:nvSpPr>
            <p:spPr>
              <a:xfrm>
                <a:off x="5731599" y="5773977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05D8AB17-DF40-5945-AE25-0FE151095D00}"/>
                  </a:ext>
                </a:extLst>
              </p:cNvPr>
              <p:cNvSpPr/>
              <p:nvPr/>
            </p:nvSpPr>
            <p:spPr>
              <a:xfrm>
                <a:off x="5837912" y="5532999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7809E56B-F5F9-974B-A8B5-4C06D80C2E34}"/>
                </a:ext>
              </a:extLst>
            </p:cNvPr>
            <p:cNvSpPr txBox="1"/>
            <p:nvPr/>
          </p:nvSpPr>
          <p:spPr>
            <a:xfrm>
              <a:off x="364041" y="5192925"/>
              <a:ext cx="185350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F6BE39"/>
                  </a:solidFill>
                </a:rPr>
                <a:t>Inference</a:t>
              </a:r>
              <a:br>
                <a:rPr lang="en-US" sz="2000" b="1" dirty="0">
                  <a:solidFill>
                    <a:srgbClr val="F6BE39"/>
                  </a:solidFill>
                </a:rPr>
              </a:br>
              <a:r>
                <a:rPr lang="en-US" sz="2000" b="1" dirty="0">
                  <a:solidFill>
                    <a:srgbClr val="F6BE39"/>
                  </a:solidFill>
                </a:rPr>
                <a:t>-as-a-Service</a:t>
              </a:r>
            </a:p>
          </p:txBody>
        </p:sp>
        <p:sp>
          <p:nvSpPr>
            <p:cNvPr id="112" name="Left Brace 111">
              <a:extLst>
                <a:ext uri="{FF2B5EF4-FFF2-40B4-BE49-F238E27FC236}">
                  <a16:creationId xmlns:a16="http://schemas.microsoft.com/office/drawing/2014/main" id="{3D769E07-D40F-7643-923B-FF8E90EDE0FB}"/>
                </a:ext>
              </a:extLst>
            </p:cNvPr>
            <p:cNvSpPr/>
            <p:nvPr/>
          </p:nvSpPr>
          <p:spPr>
            <a:xfrm>
              <a:off x="2217549" y="4727797"/>
              <a:ext cx="451556" cy="1638142"/>
            </a:xfrm>
            <a:prstGeom prst="leftBrace">
              <a:avLst>
                <a:gd name="adj1" fmla="val 43333"/>
                <a:gd name="adj2" fmla="val 50271"/>
              </a:avLst>
            </a:prstGeom>
            <a:ln w="38100">
              <a:solidFill>
                <a:srgbClr val="F6BE3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77CE169-84A1-7C49-888F-986709F00DB4}"/>
                </a:ext>
              </a:extLst>
            </p:cNvPr>
            <p:cNvGrpSpPr/>
            <p:nvPr/>
          </p:nvGrpSpPr>
          <p:grpSpPr>
            <a:xfrm>
              <a:off x="2669105" y="4727797"/>
              <a:ext cx="8694950" cy="1638142"/>
              <a:chOff x="1551462" y="4727797"/>
              <a:chExt cx="10404088" cy="1638142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53281E05-8332-8D42-A450-E1564D00B7E8}"/>
                  </a:ext>
                </a:extLst>
              </p:cNvPr>
              <p:cNvCxnSpPr/>
              <p:nvPr/>
            </p:nvCxnSpPr>
            <p:spPr>
              <a:xfrm flipH="1">
                <a:off x="1551462" y="6365939"/>
                <a:ext cx="10404088" cy="0"/>
              </a:xfrm>
              <a:prstGeom prst="line">
                <a:avLst/>
              </a:prstGeom>
              <a:ln w="19050">
                <a:solidFill>
                  <a:srgbClr val="F6BE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52DE7701-5A93-4E48-B818-6D49AC1A987B}"/>
                  </a:ext>
                </a:extLst>
              </p:cNvPr>
              <p:cNvCxnSpPr/>
              <p:nvPr/>
            </p:nvCxnSpPr>
            <p:spPr>
              <a:xfrm flipH="1">
                <a:off x="1551462" y="4727797"/>
                <a:ext cx="10404088" cy="0"/>
              </a:xfrm>
              <a:prstGeom prst="line">
                <a:avLst/>
              </a:prstGeom>
              <a:ln w="19050">
                <a:solidFill>
                  <a:srgbClr val="F6BE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AEC2F4FA-3AB1-314D-88B2-62BAAACFEA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5031" y="4884234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52CD9659-7E87-0C4E-A4B7-5540A5181E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90032" y="4879470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D6509159-3C86-A84A-A87A-E0FB8F774A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09910" y="1513631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76D10153-BF4B-A048-9C7B-7FA66E9E04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88810" y="1513631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87361894-8B8D-A649-A525-00CFE5990506}"/>
                </a:ext>
              </a:extLst>
            </p:cNvPr>
            <p:cNvSpPr txBox="1"/>
            <p:nvPr/>
          </p:nvSpPr>
          <p:spPr>
            <a:xfrm>
              <a:off x="9504488" y="4887836"/>
              <a:ext cx="185956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600" b="1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전력 사용 정보 등록</a:t>
              </a:r>
              <a:endPara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소비량</a:t>
              </a: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,</a:t>
              </a: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요금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…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094B3A4B-1185-9E4E-BB8A-3F9F62CFB1D9}"/>
                </a:ext>
              </a:extLst>
            </p:cNvPr>
            <p:cNvSpPr txBox="1"/>
            <p:nvPr/>
          </p:nvSpPr>
          <p:spPr>
            <a:xfrm>
              <a:off x="2887024" y="4884299"/>
              <a:ext cx="2013552" cy="132343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600" b="1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사업 모델</a:t>
              </a:r>
              <a:endPara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요금비교</a:t>
              </a: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서비스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수요관리 서비스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태양광 설치 컨설팅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…</a:t>
              </a:r>
            </a:p>
          </p:txBody>
        </p: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0D5F7DC6-7142-974D-94B6-BAA5AEDA3038}"/>
                </a:ext>
              </a:extLst>
            </p:cNvPr>
            <p:cNvCxnSpPr>
              <a:cxnSpLocks/>
            </p:cNvCxnSpPr>
            <p:nvPr/>
          </p:nvCxnSpPr>
          <p:spPr>
            <a:xfrm>
              <a:off x="6344727" y="5714315"/>
              <a:ext cx="171048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0C675653-B70E-F442-B1D6-F4B1B5985782}"/>
                </a:ext>
              </a:extLst>
            </p:cNvPr>
            <p:cNvCxnSpPr>
              <a:cxnSpLocks/>
            </p:cNvCxnSpPr>
            <p:nvPr/>
          </p:nvCxnSpPr>
          <p:spPr>
            <a:xfrm>
              <a:off x="4509728" y="1870709"/>
              <a:ext cx="249060" cy="43475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B240C11F-DCFF-0E48-8CB6-83EB5293A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43359" y="1870709"/>
              <a:ext cx="249060" cy="43475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C760F0-17EE-8741-B5B7-4EE2728F2A0D}"/>
                </a:ext>
              </a:extLst>
            </p:cNvPr>
            <p:cNvSpPr/>
            <p:nvPr/>
          </p:nvSpPr>
          <p:spPr>
            <a:xfrm>
              <a:off x="6754977" y="5437316"/>
              <a:ext cx="889988" cy="276999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ko-KR" altLang="en-US" sz="12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서비스 제공</a:t>
              </a:r>
              <a:endParaRPr lang="en-US" sz="120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B631728-A603-AF41-BAD4-AB30211A206B}"/>
              </a:ext>
            </a:extLst>
          </p:cNvPr>
          <p:cNvGrpSpPr/>
          <p:nvPr/>
        </p:nvGrpSpPr>
        <p:grpSpPr>
          <a:xfrm>
            <a:off x="1925226" y="6546095"/>
            <a:ext cx="8633272" cy="3183892"/>
            <a:chOff x="1053885" y="2016895"/>
            <a:chExt cx="8633272" cy="3183892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85E5453-8490-084D-B309-9CF54ACE0414}"/>
                </a:ext>
              </a:extLst>
            </p:cNvPr>
            <p:cNvSpPr/>
            <p:nvPr/>
          </p:nvSpPr>
          <p:spPr>
            <a:xfrm>
              <a:off x="1053885" y="3847725"/>
              <a:ext cx="3469329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2400" b="1" dirty="0"/>
                <a:t>Smart-Grid-as-a-Service</a:t>
              </a:r>
              <a:endParaRPr lang="en-US" sz="3200" b="1" dirty="0"/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B6172274-FC60-C54C-9146-7691CDC40E0A}"/>
                </a:ext>
              </a:extLst>
            </p:cNvPr>
            <p:cNvSpPr/>
            <p:nvPr/>
          </p:nvSpPr>
          <p:spPr>
            <a:xfrm>
              <a:off x="4682117" y="2956331"/>
              <a:ext cx="5005040" cy="2244456"/>
            </a:xfrm>
            <a:prstGeom prst="roundRect">
              <a:avLst/>
            </a:prstGeom>
            <a:noFill/>
            <a:ln w="762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AD29A9AA-AF6B-AF44-83DE-6742FF0808F4}"/>
                </a:ext>
              </a:extLst>
            </p:cNvPr>
            <p:cNvSpPr/>
            <p:nvPr/>
          </p:nvSpPr>
          <p:spPr>
            <a:xfrm>
              <a:off x="484102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실시간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전력망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통합관제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시스템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8C5D4C5A-B820-394F-A51F-5BC7BD6ECC40}"/>
                </a:ext>
              </a:extLst>
            </p:cNvPr>
            <p:cNvSpPr/>
            <p:nvPr/>
          </p:nvSpPr>
          <p:spPr>
            <a:xfrm>
              <a:off x="645609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P2P</a:t>
              </a:r>
              <a:br>
                <a:rPr 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에너지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거래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C930FD66-04C8-D444-BA7E-7635A50FE7D8}"/>
                </a:ext>
              </a:extLst>
            </p:cNvPr>
            <p:cNvSpPr/>
            <p:nvPr/>
          </p:nvSpPr>
          <p:spPr>
            <a:xfrm>
              <a:off x="807116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Calibri" panose="020F0502020204030204" pitchFamily="34" charset="0"/>
                  <a:ea typeface="Apple SD Gothic Neo" panose="02000300000000000000" pitchFamily="2" charset="-127"/>
                  <a:cs typeface="Calibri" panose="020F0502020204030204" pitchFamily="34" charset="0"/>
                </a:rPr>
                <a:t>(IaaS)</a:t>
              </a:r>
            </a:p>
            <a:p>
              <a:pPr algn="ctr"/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서비스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형태의</a:t>
              </a:r>
              <a: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/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추론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EA20E92-E8D1-B848-93F6-DDED0A42EF75}"/>
                </a:ext>
              </a:extLst>
            </p:cNvPr>
            <p:cNvSpPr/>
            <p:nvPr/>
          </p:nvSpPr>
          <p:spPr>
            <a:xfrm>
              <a:off x="484102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Micro Grid</a:t>
              </a: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41CC5708-3195-334E-808D-BE7F2F8A4464}"/>
                </a:ext>
              </a:extLst>
            </p:cNvPr>
            <p:cNvSpPr/>
            <p:nvPr/>
          </p:nvSpPr>
          <p:spPr>
            <a:xfrm>
              <a:off x="645609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Smart</a:t>
              </a:r>
              <a:r>
                <a:rPr lang="ko-KR" altLang="en-US" sz="2000" dirty="0">
                  <a:solidFill>
                    <a:schemeClr val="tx1"/>
                  </a:solidFill>
                </a:rPr>
                <a:t> </a:t>
              </a:r>
              <a:r>
                <a:rPr lang="en-US" sz="2000" dirty="0">
                  <a:solidFill>
                    <a:schemeClr val="tx1"/>
                  </a:solidFill>
                </a:rPr>
                <a:t>City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48D3ACB4-429A-6D42-BC26-3C8179E6D620}"/>
                </a:ext>
              </a:extLst>
            </p:cNvPr>
            <p:cNvSpPr/>
            <p:nvPr/>
          </p:nvSpPr>
          <p:spPr>
            <a:xfrm>
              <a:off x="807116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Vehicle to</a:t>
              </a:r>
              <a:br>
                <a:rPr lang="en-US" sz="2000" dirty="0">
                  <a:solidFill>
                    <a:schemeClr val="tx1"/>
                  </a:solidFill>
                </a:rPr>
              </a:br>
              <a:r>
                <a:rPr lang="en-US" sz="2000" dirty="0">
                  <a:solidFill>
                    <a:schemeClr val="tx1"/>
                  </a:solidFill>
                </a:rPr>
                <a:t>Everything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1201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1970</Words>
  <Application>Microsoft Office PowerPoint</Application>
  <PresentationFormat>와이드스크린</PresentationFormat>
  <Paragraphs>159</Paragraphs>
  <Slides>20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8" baseType="lpstr">
      <vt:lpstr>Apple SD Gothic Neo</vt:lpstr>
      <vt:lpstr>-apple-system</vt:lpstr>
      <vt:lpstr>游ゴシック</vt:lpstr>
      <vt:lpstr>맑은 고딕</vt:lpstr>
      <vt:lpstr>Arial</vt:lpstr>
      <vt:lpstr>Calibri</vt:lpstr>
      <vt:lpstr>Calibri Light</vt:lpstr>
      <vt:lpstr>Office Theme</vt:lpstr>
      <vt:lpstr>PowerPoint 프레젠테이션</vt:lpstr>
      <vt:lpstr>PowerPoint 프레젠테이션</vt:lpstr>
      <vt:lpstr>문제의식</vt:lpstr>
      <vt:lpstr>제안: Anonymous Open Micro Grid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Sanghyeon Park</dc:creator>
  <cp:lastModifiedBy>구연재</cp:lastModifiedBy>
  <cp:revision>24</cp:revision>
  <dcterms:created xsi:type="dcterms:W3CDTF">2019-10-24T07:06:48Z</dcterms:created>
  <dcterms:modified xsi:type="dcterms:W3CDTF">2019-10-25T07:34:08Z</dcterms:modified>
</cp:coreProperties>
</file>